
<file path=[Content_Types].xml><?xml version="1.0" encoding="utf-8"?>
<Types xmlns="http://schemas.openxmlformats.org/package/2006/content-types">
  <Default Extension="png" ContentType="image/png"/>
  <Default Extension="jpeg" ContentType="image/jpeg"/>
  <Default Extension="mov" ContentType="video/unknown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2" r:id="rId6"/>
    <p:sldId id="263" r:id="rId7"/>
    <p:sldId id="264" r:id="rId8"/>
    <p:sldId id="265" r:id="rId9"/>
    <p:sldId id="266" r:id="rId10"/>
    <p:sldId id="267" r:id="rId11"/>
    <p:sldId id="260" r:id="rId12"/>
    <p:sldId id="261" r:id="rId1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11" d="100"/>
          <a:sy n="111" d="100"/>
        </p:scale>
        <p:origin x="-1614" y="-7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29532F-AFC8-4F95-AB4F-EB255BE07D78}" type="datetimeFigureOut">
              <a:rPr lang="en-US" smtClean="0"/>
              <a:t>9/9/2014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1DCD5B-73BF-4BA5-9357-6EAAE06729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9767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3668CF0-11F3-4AB6-A690-E8A32A3AA9BB}" type="slidenum">
              <a:rPr lang="en-US" altLang="en-US"/>
              <a:pPr/>
              <a:t>11</a:t>
            </a:fld>
            <a:endParaRPr lang="en-US" altLang="en-US"/>
          </a:p>
        </p:txBody>
      </p:sp>
      <p:sp>
        <p:nvSpPr>
          <p:cNvPr id="5121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122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B5F3218-853E-4BDB-A212-5D8028991825}" type="slidenum">
              <a:rPr lang="en-US" altLang="en-US"/>
              <a:pPr/>
              <a:t>12</a:t>
            </a:fld>
            <a:endParaRPr lang="en-US" altLang="en-US"/>
          </a:p>
        </p:txBody>
      </p:sp>
      <p:sp>
        <p:nvSpPr>
          <p:cNvPr id="6145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146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ight Triangle 9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grpSp>
        <p:nvGrpSpPr>
          <p:cNvPr id="2" name="Group 1"/>
          <p:cNvGrpSpPr/>
          <p:nvPr/>
        </p:nvGrpSpPr>
        <p:grpSpPr>
          <a:xfrm>
            <a:off x="-3765" y="4953000"/>
            <a:ext cx="9147765" cy="1912088"/>
            <a:chOff x="-3765" y="4832896"/>
            <a:chExt cx="9147765" cy="2032192"/>
          </a:xfrm>
        </p:grpSpPr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>
              <a:extLst/>
            </a:lstStyle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Straight Connector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9C652D90-7B73-450F-97BD-8A07EFBCA479}" type="datetimeFigureOut">
              <a:rPr lang="en-US" smtClean="0"/>
              <a:t>9/9/2014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6152DCEB-CC56-4F34-8398-F6977F42D25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C652D90-7B73-450F-97BD-8A07EFBCA479}" type="datetimeFigureOut">
              <a:rPr lang="en-US" smtClean="0"/>
              <a:t>9/9/2014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152DCEB-CC56-4F34-8398-F6977F42D25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C652D90-7B73-450F-97BD-8A07EFBCA479}" type="datetimeFigureOut">
              <a:rPr lang="en-US" smtClean="0"/>
              <a:t>9/9/2014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152DCEB-CC56-4F34-8398-F6977F42D25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C652D90-7B73-450F-97BD-8A07EFBCA479}" type="datetimeFigureOut">
              <a:rPr lang="en-US" smtClean="0"/>
              <a:t>9/9/2014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152DCEB-CC56-4F34-8398-F6977F42D25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C652D90-7B73-450F-97BD-8A07EFBCA479}" type="datetimeFigureOut">
              <a:rPr lang="en-US" smtClean="0"/>
              <a:t>9/9/2014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152DCEB-CC56-4F34-8398-F6977F42D25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hevron 6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8" name="Chevron 7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C652D90-7B73-450F-97BD-8A07EFBCA479}" type="datetimeFigureOut">
              <a:rPr lang="en-US" smtClean="0"/>
              <a:t>9/9/2014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152DCEB-CC56-4F34-8398-F6977F42D25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C652D90-7B73-450F-97BD-8A07EFBCA479}" type="datetimeFigureOut">
              <a:rPr lang="en-US" smtClean="0"/>
              <a:t>9/9/2014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152DCEB-CC56-4F34-8398-F6977F42D258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C652D90-7B73-450F-97BD-8A07EFBCA479}" type="datetimeFigureOut">
              <a:rPr lang="en-US" smtClean="0"/>
              <a:t>9/9/2014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152DCEB-CC56-4F34-8398-F6977F42D25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C652D90-7B73-450F-97BD-8A07EFBCA479}" type="datetimeFigureOut">
              <a:rPr lang="en-US" smtClean="0"/>
              <a:t>9/9/2014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152DCEB-CC56-4F34-8398-F6977F42D25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>
            <a:extLst/>
          </a:lstStyle>
          <a:p>
            <a:fld id="{9C652D90-7B73-450F-97BD-8A07EFBCA479}" type="datetimeFigureOut">
              <a:rPr lang="en-US" smtClean="0"/>
              <a:t>9/9/2014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152DCEB-CC56-4F34-8398-F6977F42D258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9C652D90-7B73-450F-97BD-8A07EFBCA479}" type="datetimeFigureOut">
              <a:rPr lang="en-US" smtClean="0"/>
              <a:t>9/9/2014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6152DCEB-CC56-4F34-8398-F6977F42D258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0" name="Right Triangle 9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hevron 11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13" name="Chevron 12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4" name="Right Triangle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3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9C652D90-7B73-450F-97BD-8A07EFBCA479}" type="datetimeFigureOut">
              <a:rPr lang="en-US" smtClean="0"/>
              <a:t>9/9/2014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6152DCEB-CC56-4F34-8398-F6977F42D258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Robotics in Healthcare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40000" lnSpcReduction="20000"/>
          </a:bodyPr>
          <a:lstStyle/>
          <a:p>
            <a:r>
              <a:rPr lang="en-US" dirty="0" smtClean="0"/>
              <a:t>Johnathan </a:t>
            </a:r>
            <a:r>
              <a:rPr lang="en-US" dirty="0" err="1" smtClean="0"/>
              <a:t>Aspinwall</a:t>
            </a:r>
            <a:endParaRPr lang="en-US" dirty="0" smtClean="0"/>
          </a:p>
          <a:p>
            <a:r>
              <a:rPr lang="en-US" dirty="0" smtClean="0"/>
              <a:t>Chris Card</a:t>
            </a:r>
          </a:p>
          <a:p>
            <a:r>
              <a:rPr lang="en-US" dirty="0" smtClean="0"/>
              <a:t>Vicente Gonzalez</a:t>
            </a:r>
          </a:p>
          <a:p>
            <a:r>
              <a:rPr lang="en-US" dirty="0" smtClean="0"/>
              <a:t>Ryan </a:t>
            </a:r>
            <a:r>
              <a:rPr lang="en-US" dirty="0" err="1" smtClean="0"/>
              <a:t>Langewisch</a:t>
            </a:r>
            <a:endParaRPr lang="en-US" dirty="0" smtClean="0"/>
          </a:p>
          <a:p>
            <a:r>
              <a:rPr lang="en-US" dirty="0" smtClean="0"/>
              <a:t>Tim </a:t>
            </a:r>
            <a:r>
              <a:rPr lang="en-US" dirty="0" err="1" smtClean="0"/>
              <a:t>Nygren</a:t>
            </a:r>
            <a:endParaRPr lang="en-US" dirty="0" smtClean="0"/>
          </a:p>
          <a:p>
            <a:r>
              <a:rPr lang="en-US" dirty="0" smtClean="0"/>
              <a:t>Charles Tandy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32458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274638"/>
            <a:ext cx="7315200" cy="1143000"/>
          </a:xfrm>
        </p:spPr>
        <p:txBody>
          <a:bodyPr/>
          <a:lstStyle/>
          <a:p>
            <a:pPr algn="l"/>
            <a:r>
              <a:rPr lang="en-US" dirty="0" smtClean="0"/>
              <a:t>RP-Vita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en-US" dirty="0" smtClean="0"/>
          </a:p>
          <a:p>
            <a:r>
              <a:rPr lang="en-US" dirty="0" smtClean="0"/>
              <a:t>Autonomous navigation</a:t>
            </a:r>
          </a:p>
          <a:p>
            <a:pPr lvl="1"/>
            <a:r>
              <a:rPr lang="en-US" dirty="0" smtClean="0"/>
              <a:t>Send to location by screen press</a:t>
            </a:r>
          </a:p>
          <a:p>
            <a:pPr lvl="1"/>
            <a:r>
              <a:rPr lang="en-US" dirty="0" smtClean="0"/>
              <a:t>Obstacle detection and avoidance</a:t>
            </a:r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dirty="0" smtClean="0"/>
              <a:t>Remote diagnosis through sensors</a:t>
            </a:r>
          </a:p>
          <a:p>
            <a:pPr lvl="1"/>
            <a:r>
              <a:rPr lang="en-US" dirty="0" smtClean="0"/>
              <a:t>Digital stethoscope</a:t>
            </a:r>
          </a:p>
          <a:p>
            <a:pPr lvl="1"/>
            <a:r>
              <a:rPr lang="en-US" dirty="0" smtClean="0"/>
              <a:t>Ultrasound</a:t>
            </a:r>
          </a:p>
          <a:p>
            <a:pPr lvl="1"/>
            <a:r>
              <a:rPr lang="en-US" dirty="0" smtClean="0"/>
              <a:t>Otoscope (that thing docs use to look in ur ears)</a:t>
            </a:r>
          </a:p>
        </p:txBody>
      </p:sp>
      <p:pic>
        <p:nvPicPr>
          <p:cNvPr id="2050" name="Picture 2" descr="http://singularityhub.com/wp-content/uploads/2013/05/irobo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7994" y="115330"/>
            <a:ext cx="3141705" cy="2094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25108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idx="1"/>
          </p:nvPr>
        </p:nvSpPr>
        <p:spPr>
          <a:xfrm>
            <a:off x="3483361" y="2119903"/>
            <a:ext cx="5060160" cy="4526396"/>
          </a:xfrm>
          <a:ln/>
        </p:spPr>
        <p:txBody>
          <a:bodyPr>
            <a:normAutofit/>
          </a:bodyPr>
          <a:lstStyle/>
          <a:p>
            <a:pPr marL="391686" indent="-293764">
              <a:buSzPct val="45000"/>
              <a:buFont typeface="Wingdings" charset="2"/>
              <a:buChar char="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</a:tabLst>
            </a:pPr>
            <a:r>
              <a:rPr lang="en-US" altLang="en-US"/>
              <a:t>Limited independent decision making</a:t>
            </a:r>
          </a:p>
          <a:p>
            <a:pPr marL="391686" indent="-293764">
              <a:buSzPct val="45000"/>
              <a:buFont typeface="Wingdings" charset="2"/>
              <a:buChar char="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</a:tabLst>
            </a:pPr>
            <a:r>
              <a:rPr lang="en-US" altLang="en-US"/>
              <a:t>Primary area of intelligence is in movement	</a:t>
            </a:r>
          </a:p>
          <a:p>
            <a:pPr marL="783372" lvl="1" indent="-293764">
              <a:buSzPct val="75000"/>
              <a:buFont typeface="Symbol" charset="2"/>
              <a:buChar char="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</a:tabLst>
            </a:pPr>
            <a:r>
              <a:rPr lang="en-US" altLang="en-US"/>
              <a:t>Path finding</a:t>
            </a:r>
          </a:p>
          <a:p>
            <a:pPr marL="783372" lvl="1" indent="-293764">
              <a:buSzPct val="75000"/>
              <a:buFont typeface="Symbol" charset="2"/>
              <a:buChar char="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</a:tabLst>
            </a:pPr>
            <a:r>
              <a:rPr lang="en-US" altLang="en-US"/>
              <a:t>Adapt to hospital setting</a:t>
            </a:r>
          </a:p>
          <a:p>
            <a:pPr marL="783372" lvl="1" indent="-293764">
              <a:buSzPct val="75000"/>
              <a:buFont typeface="Symbol" charset="2"/>
              <a:buChar char="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</a:tabLst>
            </a:pPr>
            <a:r>
              <a:rPr lang="en-US" altLang="en-US"/>
              <a:t>Distinguishes from other computers/equipment</a:t>
            </a:r>
          </a:p>
        </p:txBody>
      </p:sp>
      <p:sp>
        <p:nvSpPr>
          <p:cNvPr id="3073" name="Rectangle 1"/>
          <p:cNvSpPr>
            <a:spLocks noGrp="1" noChangeArrowheads="1"/>
          </p:cNvSpPr>
          <p:nvPr>
            <p:ph type="title"/>
          </p:nvPr>
        </p:nvSpPr>
        <p:spPr>
          <a:xfrm>
            <a:off x="456481" y="273629"/>
            <a:ext cx="8228160" cy="1144921"/>
          </a:xfrm>
          <a:ln/>
        </p:spPr>
        <p:txBody>
          <a:bodyPr tIns="35203"/>
          <a:lstStyle/>
          <a:p>
            <a:pPr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 altLang="en-US"/>
              <a:t>RP-VITA Intelligence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200" y="3152492"/>
            <a:ext cx="3594240" cy="36896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0880" y="1672016"/>
            <a:ext cx="1144800" cy="11362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5432701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idx="1"/>
          </p:nvPr>
        </p:nvSpPr>
        <p:spPr>
          <a:xfrm>
            <a:off x="580320" y="2488582"/>
            <a:ext cx="4561920" cy="4313253"/>
          </a:xfrm>
          <a:ln/>
        </p:spPr>
        <p:txBody>
          <a:bodyPr/>
          <a:lstStyle/>
          <a:p>
            <a:pPr marL="391686" indent="-293764">
              <a:buSzPct val="45000"/>
              <a:buFont typeface="Wingdings" charset="2"/>
              <a:buChar char="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</a:tabLst>
            </a:pPr>
            <a:r>
              <a:rPr lang="en-US" altLang="en-US"/>
              <a:t>Only as effective as the doctor using it</a:t>
            </a:r>
          </a:p>
          <a:p>
            <a:pPr marL="391686" indent="-293764">
              <a:buSzPct val="45000"/>
              <a:buFont typeface="Wingdings" charset="2"/>
              <a:buChar char="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</a:tabLst>
            </a:pPr>
            <a:r>
              <a:rPr lang="en-US" altLang="en-US"/>
              <a:t>Still achieves the goals of the design</a:t>
            </a:r>
          </a:p>
          <a:p>
            <a:pPr marL="391686" indent="-293764">
              <a:buSzPct val="45000"/>
              <a:buFont typeface="Wingdings" charset="2"/>
              <a:buChar char="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</a:tabLst>
            </a:pPr>
            <a:r>
              <a:rPr lang="en-US" altLang="en-US"/>
              <a:t>Challenging field to separate human control</a:t>
            </a:r>
          </a:p>
        </p:txBody>
      </p:sp>
      <p:sp>
        <p:nvSpPr>
          <p:cNvPr id="4097" name="Rectangle 1"/>
          <p:cNvSpPr>
            <a:spLocks noGrp="1" noChangeArrowheads="1"/>
          </p:cNvSpPr>
          <p:nvPr>
            <p:ph type="title"/>
          </p:nvPr>
        </p:nvSpPr>
        <p:spPr>
          <a:xfrm>
            <a:off x="456481" y="273629"/>
            <a:ext cx="8228160" cy="1144921"/>
          </a:xfrm>
          <a:ln/>
        </p:spPr>
        <p:txBody>
          <a:bodyPr tIns="35203"/>
          <a:lstStyle/>
          <a:p>
            <a:pPr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 altLang="en-US"/>
              <a:t>RP-VITA Limitations</a:t>
            </a: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941" r="17117"/>
          <a:stretch>
            <a:fillRect/>
          </a:stretch>
        </p:blipFill>
        <p:spPr bwMode="auto">
          <a:xfrm>
            <a:off x="5556961" y="1856355"/>
            <a:ext cx="3060000" cy="41173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39941" r="17117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8148779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Intro</a:t>
            </a:r>
          </a:p>
          <a:p>
            <a:r>
              <a:rPr lang="en-US" dirty="0" smtClean="0"/>
              <a:t>Surgical robot</a:t>
            </a:r>
          </a:p>
          <a:p>
            <a:r>
              <a:rPr lang="en-US" dirty="0" smtClean="0"/>
              <a:t>Autonomous telepresence robot for general checkups</a:t>
            </a:r>
          </a:p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44432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Robots are just making their way into healthcare due to the challenging nature of the domain</a:t>
            </a:r>
          </a:p>
          <a:p>
            <a:r>
              <a:rPr lang="en-US" dirty="0" smtClean="0"/>
              <a:t>Challenges:</a:t>
            </a:r>
          </a:p>
          <a:p>
            <a:pPr lvl="1"/>
            <a:r>
              <a:rPr lang="en-US" dirty="0" smtClean="0"/>
              <a:t>Safety</a:t>
            </a:r>
          </a:p>
          <a:p>
            <a:pPr lvl="1"/>
            <a:r>
              <a:rPr lang="en-US" dirty="0" smtClean="0"/>
              <a:t>Overcoming mistrust of patients</a:t>
            </a:r>
          </a:p>
          <a:p>
            <a:pPr lvl="1"/>
            <a:r>
              <a:rPr lang="en-US" dirty="0" smtClean="0"/>
              <a:t>Dexterity of manipulators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16358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Benefits:</a:t>
            </a:r>
          </a:p>
          <a:p>
            <a:pPr lvl="1"/>
            <a:r>
              <a:rPr lang="en-US" dirty="0" smtClean="0"/>
              <a:t>Reduce cognitive load on healthcare workers</a:t>
            </a:r>
          </a:p>
          <a:p>
            <a:pPr lvl="1"/>
            <a:r>
              <a:rPr lang="en-US" dirty="0" smtClean="0"/>
              <a:t>Allow healthcare workers to handle more patients</a:t>
            </a:r>
          </a:p>
          <a:p>
            <a:pPr lvl="1"/>
            <a:r>
              <a:rPr lang="en-US" dirty="0" smtClean="0"/>
              <a:t>Reduce infection rates and operating costs</a:t>
            </a:r>
          </a:p>
          <a:p>
            <a:pPr lvl="1"/>
            <a:r>
              <a:rPr lang="en-US" dirty="0" smtClean="0"/>
              <a:t>Increase effectiveness of </a:t>
            </a:r>
            <a:r>
              <a:rPr lang="en-US" dirty="0" err="1" smtClean="0"/>
              <a:t>surgury</a:t>
            </a:r>
            <a:endParaRPr lang="en-US" dirty="0" smtClean="0"/>
          </a:p>
          <a:p>
            <a:r>
              <a:rPr lang="en-US" dirty="0" smtClean="0"/>
              <a:t>We will cover two robots in this field, the </a:t>
            </a:r>
            <a:r>
              <a:rPr lang="en-US" dirty="0" err="1" smtClean="0"/>
              <a:t>HeartLander</a:t>
            </a:r>
            <a:r>
              <a:rPr lang="en-US" dirty="0" smtClean="0"/>
              <a:t> and RP-VITA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 cont.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69512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25425"/>
            <a:ext cx="7772400" cy="1470025"/>
          </a:xfrm>
        </p:spPr>
        <p:txBody>
          <a:bodyPr/>
          <a:lstStyle/>
          <a:p>
            <a:r>
              <a:rPr lang="en-US" dirty="0" err="1" smtClean="0"/>
              <a:t>HeartLander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6413501"/>
            <a:ext cx="7772400" cy="317500"/>
          </a:xfrm>
        </p:spPr>
        <p:txBody>
          <a:bodyPr>
            <a:normAutofit fontScale="55000" lnSpcReduction="20000"/>
          </a:bodyPr>
          <a:lstStyle/>
          <a:p>
            <a:r>
              <a:rPr lang="en-US" sz="2000" dirty="0" smtClean="0"/>
              <a:t>Picture - http://</a:t>
            </a:r>
            <a:r>
              <a:rPr lang="en-US" sz="2000" dirty="0" err="1" smtClean="0"/>
              <a:t>www.cmu.edu</a:t>
            </a:r>
            <a:r>
              <a:rPr lang="en-US" sz="2000" dirty="0" smtClean="0"/>
              <a:t>/homepage/innovation/2007/summer/bot-moves-with-the-</a:t>
            </a:r>
            <a:r>
              <a:rPr lang="en-US" sz="2000" dirty="0" err="1" smtClean="0"/>
              <a:t>beat.shtml</a:t>
            </a:r>
            <a:endParaRPr lang="en-US" sz="2000" dirty="0"/>
          </a:p>
        </p:txBody>
      </p:sp>
      <p:pic>
        <p:nvPicPr>
          <p:cNvPr id="4" name="Picture 3" descr="heartlander_236x236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413000" y="1509712"/>
            <a:ext cx="4276725" cy="427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54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286321"/>
            <a:ext cx="8229592" cy="457167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 smtClean="0"/>
              <a:t>Size – Penny sized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Movement – worm-like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Manipulate – Tool port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Sensing – Tracking sensor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Think – Semi-autonomous Movement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Characteristics</a:t>
            </a:r>
            <a:endParaRPr lang="en-US" dirty="0"/>
          </a:p>
        </p:txBody>
      </p:sp>
      <p:pic>
        <p:nvPicPr>
          <p:cNvPr id="4" name="Picture 3" descr="HL6_Black_IMG_1369_edit_labels_400-30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499" y="1269999"/>
            <a:ext cx="4635501" cy="347662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51944" y="6488668"/>
            <a:ext cx="7099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Picture - http://</a:t>
            </a:r>
            <a:r>
              <a:rPr lang="en-US" dirty="0" err="1" smtClean="0"/>
              <a:t>www.cs.cmu.edu</a:t>
            </a:r>
            <a:r>
              <a:rPr lang="en-US" dirty="0" smtClean="0"/>
              <a:t>/~./</a:t>
            </a:r>
            <a:r>
              <a:rPr lang="en-US" dirty="0" err="1" smtClean="0"/>
              <a:t>heartlander</a:t>
            </a:r>
            <a:r>
              <a:rPr lang="en-US" dirty="0" smtClean="0"/>
              <a:t>/</a:t>
            </a:r>
            <a:r>
              <a:rPr lang="en-US" dirty="0" err="1" smtClean="0"/>
              <a:t>design.html#Locomotion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4288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Walk_HL4_352x240.mo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55750" y="1376363"/>
            <a:ext cx="6034088" cy="4114800"/>
          </a:xfrm>
        </p:spPr>
      </p:pic>
      <p:sp>
        <p:nvSpPr>
          <p:cNvPr id="6" name="TextBox 5"/>
          <p:cNvSpPr txBox="1"/>
          <p:nvPr/>
        </p:nvSpPr>
        <p:spPr>
          <a:xfrm>
            <a:off x="1412875" y="6381750"/>
            <a:ext cx="5743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Video - http://</a:t>
            </a:r>
            <a:r>
              <a:rPr lang="en-US" dirty="0" err="1" smtClean="0"/>
              <a:t>www.cs.cmu.edu</a:t>
            </a:r>
            <a:r>
              <a:rPr lang="en-US" dirty="0" smtClean="0"/>
              <a:t>/~./</a:t>
            </a:r>
            <a:r>
              <a:rPr lang="en-US" dirty="0" err="1" smtClean="0"/>
              <a:t>heartlander</a:t>
            </a:r>
            <a:r>
              <a:rPr lang="en-US" dirty="0" smtClean="0"/>
              <a:t>/</a:t>
            </a:r>
            <a:r>
              <a:rPr lang="en-US" dirty="0" err="1" smtClean="0"/>
              <a:t>videos.html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5537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g7_walk3.mo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55750" y="1171575"/>
            <a:ext cx="6034088" cy="4525963"/>
          </a:xfrm>
        </p:spPr>
      </p:pic>
      <p:sp>
        <p:nvSpPr>
          <p:cNvPr id="5" name="TextBox 4"/>
          <p:cNvSpPr txBox="1"/>
          <p:nvPr/>
        </p:nvSpPr>
        <p:spPr>
          <a:xfrm>
            <a:off x="1698625" y="6461125"/>
            <a:ext cx="5743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Video - http://</a:t>
            </a:r>
            <a:r>
              <a:rPr lang="en-US" dirty="0" err="1" smtClean="0"/>
              <a:t>www.cs.cmu.edu</a:t>
            </a:r>
            <a:r>
              <a:rPr lang="en-US" dirty="0" smtClean="0"/>
              <a:t>/~./</a:t>
            </a:r>
            <a:r>
              <a:rPr lang="en-US" dirty="0" err="1" smtClean="0"/>
              <a:t>heartlander</a:t>
            </a:r>
            <a:r>
              <a:rPr lang="en-US" dirty="0" smtClean="0"/>
              <a:t>/</a:t>
            </a:r>
            <a:r>
              <a:rPr lang="en-US" dirty="0" err="1" smtClean="0"/>
              <a:t>videos.html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1244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Characteristics</a:t>
            </a:r>
          </a:p>
          <a:p>
            <a:pPr lvl="1"/>
            <a:r>
              <a:rPr lang="en-US" dirty="0" smtClean="0"/>
              <a:t>Remote telepresence</a:t>
            </a:r>
          </a:p>
          <a:p>
            <a:pPr lvl="1"/>
            <a:r>
              <a:rPr lang="en-US" dirty="0" smtClean="0"/>
              <a:t>Group conferencing with specialists</a:t>
            </a:r>
          </a:p>
          <a:p>
            <a:pPr lvl="2"/>
            <a:r>
              <a:rPr lang="en-US" dirty="0" smtClean="0"/>
              <a:t>Lower chances of errors</a:t>
            </a:r>
          </a:p>
          <a:p>
            <a:pPr lvl="1"/>
            <a:r>
              <a:rPr lang="en-US" dirty="0" smtClean="0"/>
              <a:t>Access to medical record database</a:t>
            </a:r>
            <a:endParaRPr lang="en-US" dirty="0"/>
          </a:p>
        </p:txBody>
      </p:sp>
      <p:pic>
        <p:nvPicPr>
          <p:cNvPr id="1026" name="Picture 2" descr="http://trends.medicalexpo.com/wp-content/uploads/2013/11/RP-VIT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51774"/>
            <a:ext cx="3743321" cy="3614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371600" y="274638"/>
            <a:ext cx="73152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mtClean="0"/>
              <a:t>RP-Vita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84421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ourse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Concourse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1024</TotalTime>
  <Words>228</Words>
  <Application>Microsoft Office PowerPoint</Application>
  <PresentationFormat>On-screen Show (4:3)</PresentationFormat>
  <Paragraphs>66</Paragraphs>
  <Slides>12</Slides>
  <Notes>2</Notes>
  <HiddenSlides>0</HiddenSlides>
  <MMClips>2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Concourse</vt:lpstr>
      <vt:lpstr>Robotics in Healthcare</vt:lpstr>
      <vt:lpstr>Outline</vt:lpstr>
      <vt:lpstr>Intro</vt:lpstr>
      <vt:lpstr>Intro cont.</vt:lpstr>
      <vt:lpstr>HeartLander</vt:lpstr>
      <vt:lpstr>Characteristics</vt:lpstr>
      <vt:lpstr>PowerPoint Presentation</vt:lpstr>
      <vt:lpstr>PowerPoint Presentation</vt:lpstr>
      <vt:lpstr>PowerPoint Presentation</vt:lpstr>
      <vt:lpstr>RP-Vita</vt:lpstr>
      <vt:lpstr>RP-VITA Intelligence</vt:lpstr>
      <vt:lpstr>RP-VITA Limitations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Robotics in Healthcare</dc:title>
  <dc:creator>Chris Card</dc:creator>
  <cp:lastModifiedBy>Chris Card</cp:lastModifiedBy>
  <cp:revision>9</cp:revision>
  <dcterms:created xsi:type="dcterms:W3CDTF">2014-09-04T14:39:07Z</dcterms:created>
  <dcterms:modified xsi:type="dcterms:W3CDTF">2014-09-10T02:26:43Z</dcterms:modified>
</cp:coreProperties>
</file>